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7" r:id="rId4"/>
    <p:sldId id="258" r:id="rId5"/>
    <p:sldId id="267" r:id="rId6"/>
    <p:sldId id="259" r:id="rId7"/>
    <p:sldId id="261" r:id="rId8"/>
    <p:sldId id="262" r:id="rId9"/>
    <p:sldId id="263" r:id="rId10"/>
    <p:sldId id="265" r:id="rId11"/>
    <p:sldId id="266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75"/>
  </p:normalViewPr>
  <p:slideViewPr>
    <p:cSldViewPr snapToGrid="0" snapToObjects="1">
      <p:cViewPr varScale="1">
        <p:scale>
          <a:sx n="118" d="100"/>
          <a:sy n="118" d="100"/>
        </p:scale>
        <p:origin x="22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1DF59-49F6-B444-8FA6-2DB7ECC0C1E0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7ABE6-E3A5-5147-82C1-E354FC0DB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65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1DF59-49F6-B444-8FA6-2DB7ECC0C1E0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7ABE6-E3A5-5147-82C1-E354FC0DB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29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1DF59-49F6-B444-8FA6-2DB7ECC0C1E0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7ABE6-E3A5-5147-82C1-E354FC0DB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271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1DF59-49F6-B444-8FA6-2DB7ECC0C1E0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7ABE6-E3A5-5147-82C1-E354FC0DB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98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1DF59-49F6-B444-8FA6-2DB7ECC0C1E0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7ABE6-E3A5-5147-82C1-E354FC0DB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091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1DF59-49F6-B444-8FA6-2DB7ECC0C1E0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7ABE6-E3A5-5147-82C1-E354FC0DB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942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1DF59-49F6-B444-8FA6-2DB7ECC0C1E0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7ABE6-E3A5-5147-82C1-E354FC0DB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4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1DF59-49F6-B444-8FA6-2DB7ECC0C1E0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7ABE6-E3A5-5147-82C1-E354FC0DB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191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1DF59-49F6-B444-8FA6-2DB7ECC0C1E0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7ABE6-E3A5-5147-82C1-E354FC0DB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10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1DF59-49F6-B444-8FA6-2DB7ECC0C1E0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7ABE6-E3A5-5147-82C1-E354FC0DB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9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1DF59-49F6-B444-8FA6-2DB7ECC0C1E0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7ABE6-E3A5-5147-82C1-E354FC0DB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07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1DF59-49F6-B444-8FA6-2DB7ECC0C1E0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87ABE6-E3A5-5147-82C1-E354FC0DB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135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google.com/url?q=https%3A%2F%2Fgithub.com%2Fgraph500%2Fgraph500&amp;sa=D&amp;sntz=1&amp;usg=AFQjCNGp2TN1rFYxib1La9PzepqzyZbLLQ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Memory </a:t>
            </a:r>
            <a:r>
              <a:rPr lang="en-US" b="1" dirty="0"/>
              <a:t>trace analysis between Graph 500 benchmark </a:t>
            </a:r>
            <a:r>
              <a:rPr lang="en-US" b="1" dirty="0" smtClean="0"/>
              <a:t>implementation in C </a:t>
            </a:r>
            <a:r>
              <a:rPr lang="en-US" b="1" dirty="0"/>
              <a:t>and Java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CSE 506</a:t>
            </a:r>
          </a:p>
          <a:p>
            <a:r>
              <a:rPr lang="en-US" dirty="0" smtClean="0"/>
              <a:t>Home work</a:t>
            </a:r>
          </a:p>
          <a:p>
            <a:endParaRPr lang="en-US" dirty="0"/>
          </a:p>
          <a:p>
            <a:r>
              <a:rPr lang="en-US" dirty="0" smtClean="0"/>
              <a:t>By </a:t>
            </a:r>
            <a:r>
              <a:rPr lang="en-US" dirty="0" err="1" smtClean="0"/>
              <a:t>Sahil</a:t>
            </a:r>
            <a:r>
              <a:rPr lang="en-US" dirty="0" smtClean="0"/>
              <a:t> Jindal, Pruthvi Madugundu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83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L1 Cache misses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920798"/>
            <a:ext cx="10515600" cy="1247613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dirty="0" smtClean="0"/>
              <a:t>Perf stat result - C Implementation</a:t>
            </a:r>
          </a:p>
          <a:p>
            <a:pPr lvl="1"/>
            <a:r>
              <a:rPr lang="is-IS" sz="1400" dirty="0" smtClean="0"/>
              <a:t>224,076,360,076</a:t>
            </a:r>
            <a:r>
              <a:rPr lang="is-IS" sz="1400" dirty="0"/>
              <a:t>      L1-dcache-loads                                             </a:t>
            </a:r>
            <a:endParaRPr lang="is-IS" sz="1400" dirty="0" smtClean="0"/>
          </a:p>
          <a:p>
            <a:pPr lvl="1"/>
            <a:r>
              <a:rPr lang="is-IS" sz="1400" dirty="0" smtClean="0"/>
              <a:t>12,392,272,260</a:t>
            </a:r>
            <a:r>
              <a:rPr lang="is-IS" sz="1400" dirty="0"/>
              <a:t>      L1-dcache-load-misses     #    5.53% of all L1-dcache hits  </a:t>
            </a:r>
          </a:p>
          <a:p>
            <a:pPr lvl="1"/>
            <a:r>
              <a:rPr lang="is-IS" sz="1400" dirty="0" smtClean="0"/>
              <a:t>116,404,875,430</a:t>
            </a:r>
            <a:r>
              <a:rPr lang="is-IS" sz="1400" dirty="0"/>
              <a:t>      L1-dcache-stores                                            </a:t>
            </a:r>
          </a:p>
          <a:p>
            <a:pPr lvl="1"/>
            <a:r>
              <a:rPr lang="is-IS" sz="1400" dirty="0" smtClean="0"/>
              <a:t>327.518116619 </a:t>
            </a:r>
            <a:r>
              <a:rPr lang="is-IS" sz="1400" dirty="0"/>
              <a:t>seconds time elapsed</a:t>
            </a:r>
          </a:p>
          <a:p>
            <a:r>
              <a:rPr lang="en-US" dirty="0" smtClean="0"/>
              <a:t>Perf stat result - Java Implementation</a:t>
            </a:r>
          </a:p>
          <a:p>
            <a:pPr lvl="1"/>
            <a:r>
              <a:rPr lang="is-IS" sz="1600" dirty="0" smtClean="0"/>
              <a:t>445,831,317,360</a:t>
            </a:r>
            <a:r>
              <a:rPr lang="is-IS" sz="1600" dirty="0"/>
              <a:t>      L1-dcache-loads                                             </a:t>
            </a:r>
          </a:p>
          <a:p>
            <a:pPr lvl="1"/>
            <a:r>
              <a:rPr lang="is-IS" sz="1600" dirty="0" smtClean="0"/>
              <a:t>4,898,642,651</a:t>
            </a:r>
            <a:r>
              <a:rPr lang="is-IS" sz="1600" dirty="0"/>
              <a:t>      L1-dcache-load-misses     #    1.10% of all L1-dcache hits  </a:t>
            </a:r>
          </a:p>
          <a:p>
            <a:pPr lvl="1"/>
            <a:r>
              <a:rPr lang="is-IS" sz="1600" dirty="0" smtClean="0"/>
              <a:t>156,510,694,975</a:t>
            </a:r>
            <a:r>
              <a:rPr lang="is-IS" sz="1600" dirty="0"/>
              <a:t>      L1-dcache-stores                                            </a:t>
            </a:r>
          </a:p>
          <a:p>
            <a:pPr lvl="1"/>
            <a:r>
              <a:rPr lang="is-IS" sz="1600" dirty="0" smtClean="0"/>
              <a:t>231.744319643 </a:t>
            </a:r>
            <a:r>
              <a:rPr lang="is-IS" sz="1600" dirty="0"/>
              <a:t>seconds time elapsed</a:t>
            </a:r>
          </a:p>
        </p:txBody>
      </p:sp>
    </p:spTree>
    <p:extLst>
      <p:ext uri="{BB962C8B-B14F-4D97-AF65-F5344CB8AC3E}">
        <p14:creationId xmlns:p14="http://schemas.microsoft.com/office/powerpoint/2010/main" val="987900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TLB Cache misses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s-IS" dirty="0" smtClean="0"/>
              <a:t>Perf stat result - C Implementation</a:t>
            </a:r>
          </a:p>
          <a:p>
            <a:pPr lvl="1"/>
            <a:r>
              <a:rPr lang="is-IS" sz="1600" dirty="0" smtClean="0"/>
              <a:t>224,057,756,158</a:t>
            </a:r>
            <a:r>
              <a:rPr lang="is-IS" sz="1600" dirty="0"/>
              <a:t>      dTLB-loads                                                  </a:t>
            </a:r>
          </a:p>
          <a:p>
            <a:pPr lvl="1"/>
            <a:r>
              <a:rPr lang="is-IS" sz="1600" dirty="0" smtClean="0"/>
              <a:t>5,451,213,413</a:t>
            </a:r>
            <a:r>
              <a:rPr lang="is-IS" sz="1600" dirty="0"/>
              <a:t>      dTLB-load-misses          #    2.43% of all dTLB cache hits                                         </a:t>
            </a:r>
            <a:endParaRPr lang="is-IS" sz="1600" dirty="0" smtClean="0"/>
          </a:p>
          <a:p>
            <a:pPr lvl="1"/>
            <a:r>
              <a:rPr lang="is-IS" sz="1600" dirty="0" smtClean="0"/>
              <a:t>328.137256460 </a:t>
            </a:r>
            <a:r>
              <a:rPr lang="is-IS" sz="1600" dirty="0"/>
              <a:t>seconds time elapsed</a:t>
            </a:r>
          </a:p>
          <a:p>
            <a:r>
              <a:rPr lang="en-US" dirty="0" smtClean="0"/>
              <a:t>Perf stat result - Java Implementation</a:t>
            </a:r>
          </a:p>
          <a:p>
            <a:pPr lvl="1"/>
            <a:r>
              <a:rPr lang="is-IS" sz="1600" dirty="0" smtClean="0"/>
              <a:t>481,444,919,995</a:t>
            </a:r>
            <a:r>
              <a:rPr lang="is-IS" sz="1600" dirty="0"/>
              <a:t>      dTLB-loads                                                  </a:t>
            </a:r>
          </a:p>
          <a:p>
            <a:pPr lvl="1"/>
            <a:r>
              <a:rPr lang="is-IS" sz="1600" dirty="0" smtClean="0"/>
              <a:t>115,647,509</a:t>
            </a:r>
            <a:r>
              <a:rPr lang="is-IS" sz="1600" dirty="0"/>
              <a:t>      dTLB-load-misses          #    0.02% of all dTLB cache hits </a:t>
            </a:r>
          </a:p>
          <a:p>
            <a:pPr lvl="1"/>
            <a:r>
              <a:rPr lang="is-IS" sz="1600" dirty="0" smtClean="0"/>
              <a:t>254.916561341 </a:t>
            </a:r>
            <a:r>
              <a:rPr lang="is-IS" sz="1600" dirty="0"/>
              <a:t>seconds time </a:t>
            </a:r>
            <a:r>
              <a:rPr lang="is-IS" sz="1600" dirty="0" smtClean="0"/>
              <a:t>elapsed</a:t>
            </a:r>
            <a:endParaRPr lang="is-I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643551"/>
            <a:ext cx="10058400" cy="122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933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50771" y="2884714"/>
            <a:ext cx="43651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Thank You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011714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500 Benchmark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Graph500</a:t>
            </a:r>
            <a:r>
              <a:rPr lang="en-US" sz="2000" dirty="0">
                <a:latin typeface="+mj-lt"/>
                <a:ea typeface="+mj-ea"/>
                <a:cs typeface="+mj-cs"/>
              </a:rPr>
              <a:t> is a rating of supercomputer systems, focused on data intensive 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loads. The </a:t>
            </a:r>
            <a:r>
              <a:rPr lang="en-US" sz="2000" dirty="0">
                <a:latin typeface="+mj-lt"/>
                <a:ea typeface="+mj-ea"/>
                <a:cs typeface="+mj-cs"/>
              </a:rPr>
              <a:t>benchmark performs the following 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steps:</a:t>
            </a:r>
          </a:p>
          <a:p>
            <a:pPr lvl="1">
              <a:buFont typeface="+mj-lt"/>
              <a:buAutoNum type="arabicPeriod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Generate the edge list.</a:t>
            </a:r>
          </a:p>
          <a:p>
            <a:pPr lvl="1">
              <a:buFont typeface="+mj-lt"/>
              <a:buAutoNum type="arabicPeriod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Construct a graph from the edge list (timed, kernel 1).</a:t>
            </a:r>
          </a:p>
          <a:p>
            <a:pPr lvl="1">
              <a:buFont typeface="+mj-lt"/>
              <a:buAutoNum type="arabicPeriod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Randomly sample 64 unique search keys with degree at least one, not counting self-loops.</a:t>
            </a:r>
          </a:p>
          <a:p>
            <a:pPr lvl="1">
              <a:buFont typeface="+mj-lt"/>
              <a:buAutoNum type="arabicPeriod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For each search key:</a:t>
            </a:r>
          </a:p>
          <a:p>
            <a:pPr lvl="2">
              <a:buFont typeface="+mj-lt"/>
              <a:buAutoNum type="arabicPeriod"/>
            </a:pPr>
            <a:r>
              <a:rPr lang="en-US" sz="1200" dirty="0" smtClean="0">
                <a:latin typeface="+mj-lt"/>
                <a:ea typeface="+mj-ea"/>
                <a:cs typeface="+mj-cs"/>
              </a:rPr>
              <a:t>Compute the parent array (timed, kernel 2).</a:t>
            </a:r>
          </a:p>
          <a:p>
            <a:pPr lvl="2">
              <a:buFont typeface="+mj-lt"/>
              <a:buAutoNum type="arabicPeriod"/>
            </a:pPr>
            <a:r>
              <a:rPr lang="en-US" sz="1200" dirty="0" smtClean="0">
                <a:latin typeface="+mj-lt"/>
                <a:ea typeface="+mj-ea"/>
                <a:cs typeface="+mj-cs"/>
              </a:rPr>
              <a:t>Validate that the parent array is a correct BFS search tree for the given search tree.</a:t>
            </a:r>
          </a:p>
          <a:p>
            <a:pPr lvl="1">
              <a:buFont typeface="+mj-lt"/>
              <a:buAutoNum type="arabicPeriod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For each search key:</a:t>
            </a:r>
          </a:p>
          <a:p>
            <a:pPr lvl="2">
              <a:buFont typeface="+mj-lt"/>
              <a:buAutoNum type="arabicPeriod"/>
            </a:pPr>
            <a:r>
              <a:rPr lang="en-US" sz="1200" dirty="0" smtClean="0">
                <a:latin typeface="+mj-lt"/>
                <a:ea typeface="+mj-ea"/>
                <a:cs typeface="+mj-cs"/>
              </a:rPr>
              <a:t>Compute the parent array and the distance array (timed, kernel 3).</a:t>
            </a:r>
          </a:p>
          <a:p>
            <a:pPr lvl="2">
              <a:buFont typeface="+mj-lt"/>
              <a:buAutoNum type="arabicPeriod"/>
            </a:pPr>
            <a:r>
              <a:rPr lang="en-US" sz="1200" dirty="0" smtClean="0">
                <a:latin typeface="+mj-lt"/>
                <a:ea typeface="+mj-ea"/>
                <a:cs typeface="+mj-cs"/>
              </a:rPr>
              <a:t>Validate that the parent array/distance vector is a correct SSSP search tree with shortest paths for the given search tree.</a:t>
            </a:r>
          </a:p>
          <a:p>
            <a:pPr lvl="1">
              <a:buFont typeface="+mj-lt"/>
              <a:buAutoNum type="arabicPeriod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Compute and output performance information.</a:t>
            </a:r>
          </a:p>
          <a:p>
            <a:pPr lvl="1">
              <a:buFont typeface="+mj-lt"/>
              <a:buAutoNum type="arabicPeriod"/>
            </a:pPr>
            <a:endParaRPr lang="en-US" sz="2000" dirty="0" smtClean="0">
              <a:latin typeface="+mj-lt"/>
              <a:ea typeface="+mj-ea"/>
              <a:cs typeface="+mj-cs"/>
            </a:endParaRPr>
          </a:p>
          <a:p>
            <a:pPr marL="457200" lvl="1" indent="0">
              <a:buNone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C </a:t>
            </a:r>
            <a:r>
              <a:rPr lang="mr-IN" sz="2000" dirty="0" smtClean="0">
                <a:latin typeface="+mj-lt"/>
                <a:ea typeface="+mj-ea"/>
                <a:cs typeface="+mj-cs"/>
              </a:rPr>
              <a:t>–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 Implementation </a:t>
            </a:r>
            <a:r>
              <a:rPr lang="en-US" sz="2000" dirty="0" err="1" smtClean="0">
                <a:latin typeface="+mj-lt"/>
                <a:ea typeface="+mj-ea"/>
                <a:cs typeface="+mj-cs"/>
              </a:rPr>
              <a:t>Github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 link - </a:t>
            </a:r>
            <a:r>
              <a:rPr lang="en-US" sz="2000" dirty="0">
                <a:hlinkClick r:id="rId2"/>
              </a:rPr>
              <a:t>https://github.com/graph500/graph500</a:t>
            </a:r>
            <a:endParaRPr lang="en-US" sz="20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0763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500 bench mark </a:t>
            </a:r>
            <a:r>
              <a:rPr lang="mr-IN" dirty="0" smtClean="0"/>
              <a:t>–</a:t>
            </a:r>
            <a:r>
              <a:rPr lang="en-US" dirty="0" smtClean="0"/>
              <a:t> Java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Implemented as part of the HW.</a:t>
            </a:r>
          </a:p>
          <a:p>
            <a:r>
              <a:rPr lang="en-US" sz="2400" dirty="0" smtClean="0"/>
              <a:t>Algorithm supports graph generation and BFS, it </a:t>
            </a:r>
            <a:r>
              <a:rPr lang="en-US" sz="2400" dirty="0" err="1" smtClean="0"/>
              <a:t>doesn</a:t>
            </a:r>
            <a:r>
              <a:rPr lang="mr-IN" sz="2400" dirty="0" smtClean="0"/>
              <a:t>’</a:t>
            </a:r>
            <a:r>
              <a:rPr lang="en-US" sz="2400" dirty="0" smtClean="0"/>
              <a:t>t support Single-source shortest path computation.</a:t>
            </a:r>
          </a:p>
          <a:p>
            <a:r>
              <a:rPr lang="en-US" sz="2400" dirty="0" smtClean="0"/>
              <a:t>It supports </a:t>
            </a:r>
            <a:r>
              <a:rPr lang="en-US" sz="2400" dirty="0" err="1" smtClean="0"/>
              <a:t>Kronecker</a:t>
            </a:r>
            <a:r>
              <a:rPr lang="en-US" sz="2400" dirty="0" smtClean="0"/>
              <a:t> generator to generate edge pairs. (</a:t>
            </a:r>
            <a:r>
              <a:rPr lang="en-US" sz="2400" dirty="0" err="1" smtClean="0"/>
              <a:t>edgefactor</a:t>
            </a:r>
            <a:r>
              <a:rPr lang="en-US" sz="2400" dirty="0" smtClean="0"/>
              <a:t> =16)</a:t>
            </a:r>
          </a:p>
          <a:p>
            <a:r>
              <a:rPr lang="en-US" sz="2400" dirty="0" smtClean="0"/>
              <a:t>Graph is constructed and stored in adjacency list.</a:t>
            </a:r>
          </a:p>
          <a:p>
            <a:r>
              <a:rPr lang="en-US" sz="2400" dirty="0" smtClean="0"/>
              <a:t>Scale is a user configured parameter (n), indicating 2^n vertices in the graph. [Currently limited to 2^31-1 vertices due to Java array index limitation].</a:t>
            </a:r>
          </a:p>
          <a:p>
            <a:r>
              <a:rPr lang="en-US" sz="2400" dirty="0" smtClean="0"/>
              <a:t>Once the BFS tracing is done, validation is also performed.</a:t>
            </a:r>
          </a:p>
        </p:txBody>
      </p:sp>
    </p:spTree>
    <p:extLst>
      <p:ext uri="{BB962C8B-B14F-4D97-AF65-F5344CB8AC3E}">
        <p14:creationId xmlns:p14="http://schemas.microsoft.com/office/powerpoint/2010/main" val="82538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Analysis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Perf tool is used to trace the kernel to the get the memory performance results</a:t>
            </a:r>
          </a:p>
          <a:p>
            <a:r>
              <a:rPr lang="en-US" dirty="0" smtClean="0"/>
              <a:t>Following events/parameters are captured</a:t>
            </a:r>
          </a:p>
          <a:p>
            <a:pPr lvl="1"/>
            <a:r>
              <a:rPr lang="en-US" dirty="0" smtClean="0"/>
              <a:t>Page-faults</a:t>
            </a:r>
          </a:p>
          <a:p>
            <a:pPr lvl="1"/>
            <a:r>
              <a:rPr lang="en-US" dirty="0" err="1" smtClean="0"/>
              <a:t>Mmap</a:t>
            </a:r>
            <a:r>
              <a:rPr lang="en-US" dirty="0" smtClean="0"/>
              <a:t>() system call</a:t>
            </a:r>
          </a:p>
          <a:p>
            <a:pPr lvl="1"/>
            <a:r>
              <a:rPr lang="en-US" dirty="0" err="1" smtClean="0"/>
              <a:t>Munmap</a:t>
            </a:r>
            <a:r>
              <a:rPr lang="en-US" dirty="0" smtClean="0"/>
              <a:t>() system call</a:t>
            </a:r>
          </a:p>
          <a:p>
            <a:pPr lvl="1"/>
            <a:r>
              <a:rPr lang="en-US" dirty="0" smtClean="0"/>
              <a:t>L1 Cache load, load misses </a:t>
            </a:r>
            <a:r>
              <a:rPr lang="en-US" smtClean="0"/>
              <a:t>and store</a:t>
            </a:r>
            <a:endParaRPr lang="en-US" dirty="0" smtClean="0"/>
          </a:p>
          <a:p>
            <a:pPr lvl="1"/>
            <a:r>
              <a:rPr lang="en-US" dirty="0" smtClean="0"/>
              <a:t>TLB load and load misses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07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Graph 500 Parameters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b="1" dirty="0" smtClean="0"/>
              <a:t>Scale -&gt; 20, Till BFS execution</a:t>
            </a:r>
          </a:p>
          <a:p>
            <a:r>
              <a:rPr lang="en-US" dirty="0" smtClean="0"/>
              <a:t>Recording the Page-faults, </a:t>
            </a:r>
            <a:r>
              <a:rPr lang="en-US" dirty="0" err="1" smtClean="0"/>
              <a:t>mmap</a:t>
            </a:r>
            <a:r>
              <a:rPr lang="en-US" dirty="0" smtClean="0"/>
              <a:t>() and </a:t>
            </a:r>
            <a:r>
              <a:rPr lang="en-US" dirty="0" err="1" smtClean="0"/>
              <a:t>munmap</a:t>
            </a:r>
            <a:r>
              <a:rPr lang="en-US" dirty="0" smtClean="0"/>
              <a:t>() events</a:t>
            </a:r>
          </a:p>
          <a:p>
            <a:pPr lvl="1"/>
            <a:r>
              <a:rPr lang="en-US" dirty="0" smtClean="0"/>
              <a:t>#perf record -e '</a:t>
            </a:r>
            <a:r>
              <a:rPr lang="en-US" dirty="0" err="1" smtClean="0"/>
              <a:t>syscalls:sys_enter_mmap,page-faults,syscalls:sys_enter_munmap</a:t>
            </a:r>
            <a:r>
              <a:rPr lang="en-US" dirty="0" smtClean="0"/>
              <a:t>' java graph500/Graph500 20</a:t>
            </a:r>
          </a:p>
          <a:p>
            <a:pPr lvl="1"/>
            <a:r>
              <a:rPr lang="en-US" dirty="0" smtClean="0"/>
              <a:t>#perf record -e '</a:t>
            </a:r>
            <a:r>
              <a:rPr lang="en-US" dirty="0" err="1" smtClean="0"/>
              <a:t>syscalls:sys_enter_mmap,page-faults,syscalls:sys_enter_munmap</a:t>
            </a:r>
            <a:r>
              <a:rPr lang="en-US" dirty="0" smtClean="0"/>
              <a:t>' ./graph500_reference_bfs 20</a:t>
            </a:r>
          </a:p>
          <a:p>
            <a:endParaRPr lang="en-US" dirty="0" smtClean="0"/>
          </a:p>
          <a:p>
            <a:r>
              <a:rPr lang="en-US" dirty="0" smtClean="0"/>
              <a:t>Statistics collection for Cache</a:t>
            </a:r>
          </a:p>
          <a:p>
            <a:pPr lvl="1"/>
            <a:r>
              <a:rPr lang="en-US" dirty="0" smtClean="0"/>
              <a:t>#perf </a:t>
            </a:r>
            <a:r>
              <a:rPr lang="en-US" dirty="0"/>
              <a:t>stat -e L1-dcache-loads,L1-dcache-load-misses,L1-dcache-stores java graph500/Graph500 </a:t>
            </a:r>
            <a:r>
              <a:rPr lang="en-US" dirty="0" smtClean="0"/>
              <a:t>20</a:t>
            </a:r>
          </a:p>
          <a:p>
            <a:pPr lvl="1"/>
            <a:r>
              <a:rPr lang="en-US" dirty="0" smtClean="0"/>
              <a:t>#perf stat -e L1-dcache-loads,L1-dcache-load-misses,L1-dcache-stores ./graph500_reference_bfs 20</a:t>
            </a:r>
          </a:p>
          <a:p>
            <a:r>
              <a:rPr lang="en-US" dirty="0" smtClean="0"/>
              <a:t>Statistics collection for TLB misses</a:t>
            </a:r>
            <a:endParaRPr lang="en-US" dirty="0"/>
          </a:p>
          <a:p>
            <a:pPr lvl="1"/>
            <a:r>
              <a:rPr lang="en-US" dirty="0" smtClean="0"/>
              <a:t>#perf </a:t>
            </a:r>
            <a:r>
              <a:rPr lang="en-US" dirty="0"/>
              <a:t>stat -e </a:t>
            </a:r>
            <a:r>
              <a:rPr lang="en-US" dirty="0" smtClean="0"/>
              <a:t>'</a:t>
            </a:r>
            <a:r>
              <a:rPr lang="en-US" dirty="0" err="1" smtClean="0"/>
              <a:t>dTLB</a:t>
            </a:r>
            <a:r>
              <a:rPr lang="en-US" dirty="0" smtClean="0"/>
              <a:t>-</a:t>
            </a:r>
            <a:r>
              <a:rPr lang="en-US" dirty="0" err="1" smtClean="0"/>
              <a:t>loads,dTLB</a:t>
            </a:r>
            <a:r>
              <a:rPr lang="en-US" dirty="0" smtClean="0"/>
              <a:t>-load-misses' </a:t>
            </a:r>
            <a:r>
              <a:rPr lang="en-US" dirty="0"/>
              <a:t>java graph500/Graph500 20</a:t>
            </a:r>
          </a:p>
          <a:p>
            <a:pPr lvl="1"/>
            <a:r>
              <a:rPr lang="en-US" dirty="0" smtClean="0"/>
              <a:t>#perf </a:t>
            </a:r>
            <a:r>
              <a:rPr lang="en-US" dirty="0"/>
              <a:t>stat -e </a:t>
            </a:r>
            <a:r>
              <a:rPr lang="en-US" dirty="0" smtClean="0"/>
              <a:t>'</a:t>
            </a:r>
            <a:r>
              <a:rPr lang="en-US" dirty="0" err="1" smtClean="0"/>
              <a:t>dTLB</a:t>
            </a:r>
            <a:r>
              <a:rPr lang="en-US" dirty="0" smtClean="0"/>
              <a:t>-</a:t>
            </a:r>
            <a:r>
              <a:rPr lang="en-US" dirty="0" err="1" smtClean="0"/>
              <a:t>loads,dTLB</a:t>
            </a:r>
            <a:r>
              <a:rPr lang="en-US" dirty="0" smtClean="0"/>
              <a:t>-load-misses' </a:t>
            </a:r>
            <a:r>
              <a:rPr lang="en-US" dirty="0"/>
              <a:t>./graph500_reference_bfs 20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81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Inferences of C - Graph 500 implementation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 </a:t>
            </a:r>
            <a:r>
              <a:rPr lang="en-US" dirty="0" smtClean="0"/>
              <a:t>Page faults are very few and concentrated towards the start of program</a:t>
            </a:r>
          </a:p>
          <a:p>
            <a:r>
              <a:rPr lang="en-US" dirty="0" smtClean="0"/>
              <a:t>Total memory allocated is less compared to Java implementation.</a:t>
            </a:r>
          </a:p>
          <a:p>
            <a:r>
              <a:rPr lang="en-US" dirty="0" smtClean="0"/>
              <a:t>Memory allocation are done during graph generation and no allocation later, as per the </a:t>
            </a:r>
            <a:r>
              <a:rPr lang="en-US" dirty="0" err="1" smtClean="0"/>
              <a:t>mmap</a:t>
            </a:r>
            <a:r>
              <a:rPr lang="en-US" dirty="0" smtClean="0"/>
              <a:t>() events.</a:t>
            </a:r>
          </a:p>
          <a:p>
            <a:r>
              <a:rPr lang="en-US" dirty="0" smtClean="0"/>
              <a:t>All allocated memory is not freed using </a:t>
            </a:r>
            <a:r>
              <a:rPr lang="en-US" dirty="0" err="1" smtClean="0"/>
              <a:t>munmap</a:t>
            </a:r>
            <a:r>
              <a:rPr lang="en-US" dirty="0" smtClean="0"/>
              <a:t>()</a:t>
            </a:r>
          </a:p>
          <a:p>
            <a:r>
              <a:rPr lang="en-US" dirty="0" smtClean="0"/>
              <a:t>Cache load misses are at -&gt; </a:t>
            </a:r>
            <a:r>
              <a:rPr lang="is-IS" dirty="0" smtClean="0"/>
              <a:t>5.53% of all L1-dcache hits, this figure is higher in comparison to Java.</a:t>
            </a:r>
          </a:p>
          <a:p>
            <a:r>
              <a:rPr lang="is-IS" dirty="0" smtClean="0"/>
              <a:t>TLB load misses are at -&gt; </a:t>
            </a:r>
            <a:r>
              <a:rPr lang="is-IS" dirty="0" smtClean="0"/>
              <a:t>2.43% of all dTLB cache hits, this figures is higher in comparison to java.</a:t>
            </a:r>
          </a:p>
          <a:p>
            <a:endParaRPr lang="is-I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66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Inferences of Java </a:t>
            </a:r>
            <a:r>
              <a:rPr lang="mr-IN" sz="4000" dirty="0" smtClean="0"/>
              <a:t>–</a:t>
            </a:r>
            <a:r>
              <a:rPr lang="en-US" sz="4000" dirty="0" smtClean="0"/>
              <a:t> Graph 500 Implementation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Page- faults are very high and spread across the execution of the program.</a:t>
            </a:r>
          </a:p>
          <a:p>
            <a:r>
              <a:rPr lang="en-US" dirty="0" smtClean="0"/>
              <a:t>Memory consumption is more in Java and huge chunk is allocated by JVM at the start of execution.</a:t>
            </a:r>
          </a:p>
          <a:p>
            <a:r>
              <a:rPr lang="en-US" dirty="0" smtClean="0"/>
              <a:t>Memory allocation are more spread across compared to C.</a:t>
            </a:r>
          </a:p>
          <a:p>
            <a:r>
              <a:rPr lang="en-US" dirty="0" smtClean="0"/>
              <a:t>Very few memory deallocation done.</a:t>
            </a:r>
          </a:p>
          <a:p>
            <a:r>
              <a:rPr lang="en-US" dirty="0" smtClean="0"/>
              <a:t>Cache load misses are at -&gt; </a:t>
            </a:r>
            <a:r>
              <a:rPr lang="is-IS" dirty="0" smtClean="0"/>
              <a:t>1.10% of all L1-dcache hits, this figure is lower in comparison to C.</a:t>
            </a:r>
          </a:p>
          <a:p>
            <a:r>
              <a:rPr lang="is-IS" dirty="0" smtClean="0"/>
              <a:t>TLB load misses are at -&gt;  0.02% of all dTLB cache hits, this figures is lower in comparison to C.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13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Plot of Page-faults, </a:t>
            </a:r>
            <a:r>
              <a:rPr lang="en-US" sz="3600" dirty="0" err="1" smtClean="0"/>
              <a:t>mmap</a:t>
            </a:r>
            <a:r>
              <a:rPr lang="en-US" sz="3600" dirty="0" smtClean="0"/>
              <a:t>() &amp; </a:t>
            </a:r>
            <a:r>
              <a:rPr lang="en-US" sz="3600" dirty="0" err="1" smtClean="0"/>
              <a:t>munmap</a:t>
            </a:r>
            <a:r>
              <a:rPr lang="en-US" sz="3600" dirty="0" smtClean="0"/>
              <a:t>() events in C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79291"/>
            <a:ext cx="10412361" cy="518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29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Plot of Page-faults, </a:t>
            </a:r>
            <a:r>
              <a:rPr lang="en-US" sz="3600" dirty="0" err="1" smtClean="0"/>
              <a:t>mmap</a:t>
            </a:r>
            <a:r>
              <a:rPr lang="en-US" sz="3600" dirty="0" smtClean="0"/>
              <a:t>() &amp; </a:t>
            </a:r>
            <a:r>
              <a:rPr lang="en-US" sz="3600" dirty="0" err="1" smtClean="0"/>
              <a:t>munmap</a:t>
            </a:r>
            <a:r>
              <a:rPr lang="en-US" sz="3600" dirty="0" smtClean="0"/>
              <a:t>() events in Java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43" y="1276131"/>
            <a:ext cx="10525223" cy="523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67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505</Words>
  <Application>Microsoft Macintosh PowerPoint</Application>
  <PresentationFormat>Widescreen</PresentationFormat>
  <Paragraphs>84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Calibri Light</vt:lpstr>
      <vt:lpstr>Mangal</vt:lpstr>
      <vt:lpstr>Arial</vt:lpstr>
      <vt:lpstr>Office Theme</vt:lpstr>
      <vt:lpstr>Memory trace analysis between Graph 500 benchmark implementation in C and Java </vt:lpstr>
      <vt:lpstr>Graph 500 Benchmark</vt:lpstr>
      <vt:lpstr>Graph 500 bench mark – Java implementation</vt:lpstr>
      <vt:lpstr>Memory Analysis parameters</vt:lpstr>
      <vt:lpstr>Execution commands</vt:lpstr>
      <vt:lpstr>Inferences of C - Graph 500 implementation</vt:lpstr>
      <vt:lpstr>Inferences of Java – Graph 500 Implementation</vt:lpstr>
      <vt:lpstr>Plot of Page-faults, mmap() &amp; munmap() events in C</vt:lpstr>
      <vt:lpstr>Plot of Page-faults, mmap() &amp; munmap() events in Java</vt:lpstr>
      <vt:lpstr>L1 Cache misses</vt:lpstr>
      <vt:lpstr>TLB Cache misses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Memory trace analysis between Graph 500 benchmark implementation in C++ and Java </dc:title>
  <dc:creator>Pruthvi K Madugundu</dc:creator>
  <cp:lastModifiedBy>Pruthvi K Madugundu</cp:lastModifiedBy>
  <cp:revision>22</cp:revision>
  <dcterms:created xsi:type="dcterms:W3CDTF">2017-10-17T17:36:22Z</dcterms:created>
  <dcterms:modified xsi:type="dcterms:W3CDTF">2017-10-17T18:57:40Z</dcterms:modified>
</cp:coreProperties>
</file>